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4" r:id="rId6"/>
    <p:sldId id="265" r:id="rId7"/>
    <p:sldId id="267" r:id="rId8"/>
    <p:sldId id="266" r:id="rId9"/>
    <p:sldId id="269" r:id="rId10"/>
    <p:sldId id="271" r:id="rId11"/>
    <p:sldId id="270" r:id="rId12"/>
    <p:sldId id="272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EA73DE-4F58-462F-85D9-75B101A837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F7ADF7-4F52-4B58-945D-D7079E321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ECCADA-D5BB-4534-A747-363363DF7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0B3371-C52A-4B46-87D7-5CD0CF016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CF5E0F-768C-409D-A806-7F73E1D4C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67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2AC078-24D6-41D5-A013-C9CA3D227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E37E0E-948E-4D82-91E2-522592C5F8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03BF9D-CEDB-4501-B4B7-1CC0A921C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1D852D-E20A-4E44-853E-B367E1BD0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4E5B02-C2EF-42A7-88AE-583E9CD4B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227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3DFFF0-37B4-4A26-8059-E5D6D14EED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C205DE0-CD28-4A43-B5A9-150CF871F1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CFE427-58B6-4A75-8C88-B3B909975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756F86-C65F-4C86-833E-5071F7B79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D1D2D4-9519-4450-891A-EF836DD6A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791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7CE7E5-5A92-4695-B66E-B89FFB378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FA7BE9-1BF9-4669-B469-7E3B7F608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91679C-AFAA-4F93-85F0-714F2C30D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3953DA-E7B9-4724-AC6B-50798916D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BDA449-472B-44EE-9C38-E779A1312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9678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E34101-04AE-429A-985A-B7D63F655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A3F0C5-571B-41B4-8F35-B1BAE69FF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9BFCE1-DFF4-4045-8CE1-718035727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4A1164-730B-4D81-AFED-724778CD6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55BCDF-7AD4-4205-A245-CD872399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942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B3E4F5-54A0-4919-866B-227BB7614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12CF83-5C98-4784-9046-F71862503E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4B703D-3F8A-4925-89A0-48F3C46C45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BF60AA-0C65-4657-9984-A3C196C4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5AED58-4184-475E-957D-5DD38CA16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6D0743-C68B-4B2F-8A3B-84EDF970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156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47E6CA-9C71-4AFA-A659-948989D14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51F776-2EA0-4680-8502-C4E6C163E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8516D5-D602-453F-8191-2DA080473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98F950-87F3-41AD-8321-5BCEE0658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A763A28-B63B-4F5A-85BC-B77AD8BB93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2DCBB05-30B4-4299-8F3A-F72611232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E1006C-785C-47E1-B59E-A32550F3E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D443B1-0B03-4A07-9EDA-BD380161F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757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9AE7CB-AEAA-436D-A9CD-859889ACE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90C9E25-EC39-47ED-9B06-778446DB5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EA9C0EA-9294-4CB8-9722-601463EE9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788BAF-7B2A-41E9-A722-E467C78CE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588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FD84EE4-93A9-4B69-975C-DDBAA1691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D62FF7E-2AE3-467A-88E6-F5CF352F3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32EDEA-2BD4-4EE1-BEB1-8E6500C74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9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E3F5D-4E30-4450-8B2E-96C22EA0D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438A37-FF0C-4698-8CCD-E423949B7A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ABD1F66-C2DC-48E3-A7B2-F3515D463C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9E67C3-2289-486E-A3BC-891C99E07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6A3050-6EF4-4A9A-9FC3-461CCC70B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8D97B5-3E73-4102-BB80-78F76C079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639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DC5DFF-5038-4635-927D-D37CDE9D6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7F796F7-577E-41B1-93D0-3A6B11BEBB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2B9974-6357-4DB5-A8F1-150B168E20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8FC517-39CC-4124-8F9B-A30527827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E9B631-4BD7-4547-98BF-BF296B4E8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EE9E8E-D824-4A2B-AD5A-CA90050A4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146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79C9E2D-B1FA-4E44-9BF8-24933667A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B58B3B-61B0-46D5-A7B6-934E9C6BF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A49104-E6E3-4479-9037-E37F8AE157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CF867-1A09-4948-AB70-FA0585CAD1CD}" type="datetimeFigureOut">
              <a:rPr lang="ko-KR" altLang="en-US" smtClean="0"/>
              <a:t>2018-09-07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0E368D-6055-47B3-81F7-D1B519D2A0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A36FDE-4D40-4512-892E-70AB98A1FB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F5176-0D2B-45CE-BE0D-6DD7A9B37D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5821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C0F2234-4CFC-4E72-8D18-F3079A54EB25}"/>
              </a:ext>
            </a:extLst>
          </p:cNvPr>
          <p:cNvCxnSpPr/>
          <p:nvPr/>
        </p:nvCxnSpPr>
        <p:spPr>
          <a:xfrm>
            <a:off x="0" y="3755253"/>
            <a:ext cx="12192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050005B-F183-4525-9E10-AF322DC64868}"/>
              </a:ext>
            </a:extLst>
          </p:cNvPr>
          <p:cNvSpPr txBox="1"/>
          <p:nvPr/>
        </p:nvSpPr>
        <p:spPr>
          <a:xfrm>
            <a:off x="2900038" y="2839503"/>
            <a:ext cx="66937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Batch Renormalization</a:t>
            </a:r>
            <a:endParaRPr lang="ko-KR" altLang="en-US" sz="44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2C0C74-E433-4C1C-8D98-39056773ECC0}"/>
              </a:ext>
            </a:extLst>
          </p:cNvPr>
          <p:cNvSpPr txBox="1"/>
          <p:nvPr/>
        </p:nvSpPr>
        <p:spPr>
          <a:xfrm>
            <a:off x="9161756" y="6010183"/>
            <a:ext cx="272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투빅스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 최서현</a:t>
            </a:r>
          </a:p>
        </p:txBody>
      </p:sp>
    </p:spTree>
    <p:extLst>
      <p:ext uri="{BB962C8B-B14F-4D97-AF65-F5344CB8AC3E}">
        <p14:creationId xmlns:p14="http://schemas.microsoft.com/office/powerpoint/2010/main" val="644284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CF94114-11EB-46FA-AF94-2AEAD09F6224}"/>
              </a:ext>
            </a:extLst>
          </p:cNvPr>
          <p:cNvSpPr txBox="1"/>
          <p:nvPr/>
        </p:nvSpPr>
        <p:spPr>
          <a:xfrm>
            <a:off x="648069" y="247223"/>
            <a:ext cx="5717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Appendix</a:t>
            </a:r>
            <a:endParaRPr lang="ko-KR" altLang="en-US" sz="36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789BEBD-18B2-4958-837F-0B03F30E5E94}"/>
              </a:ext>
            </a:extLst>
          </p:cNvPr>
          <p:cNvCxnSpPr/>
          <p:nvPr/>
        </p:nvCxnSpPr>
        <p:spPr>
          <a:xfrm>
            <a:off x="0" y="1026718"/>
            <a:ext cx="121920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E4DC62FE-59C5-49D5-B357-1FAB121D01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30" t="52168" r="33447" b="34239"/>
          <a:stretch/>
        </p:blipFill>
        <p:spPr>
          <a:xfrm>
            <a:off x="2216205" y="2064500"/>
            <a:ext cx="7400104" cy="135604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D5B4BBE-2708-459C-AA34-0B589D4D70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12" t="37152" r="42694" b="45890"/>
          <a:stretch/>
        </p:blipFill>
        <p:spPr>
          <a:xfrm>
            <a:off x="2216205" y="3989460"/>
            <a:ext cx="7358928" cy="21470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DEFB1D-D039-4EBE-9348-0D14B0D775BF}"/>
              </a:ext>
            </a:extLst>
          </p:cNvPr>
          <p:cNvSpPr txBox="1"/>
          <p:nvPr/>
        </p:nvSpPr>
        <p:spPr>
          <a:xfrm>
            <a:off x="4667490" y="1272472"/>
            <a:ext cx="2660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&lt; </a:t>
            </a:r>
            <a:r>
              <a:rPr lang="ko-KR" altLang="en-US" b="1" dirty="0"/>
              <a:t>함수 사용</a:t>
            </a:r>
            <a:r>
              <a:rPr lang="en-US" altLang="ko-KR" b="1" dirty="0"/>
              <a:t>&gt;</a:t>
            </a:r>
          </a:p>
          <a:p>
            <a:pPr marL="285750" indent="-285750">
              <a:buFontTx/>
              <a:buChar char="-"/>
            </a:pPr>
            <a:endParaRPr lang="ko-KR" altLang="en-US" b="1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2615E74-8D46-43A4-8B2D-3686FEB3130E}"/>
              </a:ext>
            </a:extLst>
          </p:cNvPr>
          <p:cNvCxnSpPr>
            <a:cxnSpLocks/>
          </p:cNvCxnSpPr>
          <p:nvPr/>
        </p:nvCxnSpPr>
        <p:spPr>
          <a:xfrm>
            <a:off x="2296104" y="2766821"/>
            <a:ext cx="7185248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E6D1160-D74F-468A-AD0A-D20C572AB4EE}"/>
              </a:ext>
            </a:extLst>
          </p:cNvPr>
          <p:cNvSpPr/>
          <p:nvPr/>
        </p:nvSpPr>
        <p:spPr>
          <a:xfrm>
            <a:off x="2893011" y="5429830"/>
            <a:ext cx="3703098" cy="77566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3320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CF94114-11EB-46FA-AF94-2AEAD09F6224}"/>
              </a:ext>
            </a:extLst>
          </p:cNvPr>
          <p:cNvSpPr txBox="1"/>
          <p:nvPr/>
        </p:nvSpPr>
        <p:spPr>
          <a:xfrm>
            <a:off x="648069" y="247223"/>
            <a:ext cx="5717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Appendix</a:t>
            </a:r>
            <a:endParaRPr lang="ko-KR" altLang="en-US" sz="36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789BEBD-18B2-4958-837F-0B03F30E5E94}"/>
              </a:ext>
            </a:extLst>
          </p:cNvPr>
          <p:cNvCxnSpPr/>
          <p:nvPr/>
        </p:nvCxnSpPr>
        <p:spPr>
          <a:xfrm>
            <a:off x="0" y="1026718"/>
            <a:ext cx="121920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11FC414E-261D-4BC8-94B6-2E2E5FC07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25" t="41067" r="52825" b="29200"/>
          <a:stretch/>
        </p:blipFill>
        <p:spPr>
          <a:xfrm>
            <a:off x="6365288" y="2203879"/>
            <a:ext cx="5523554" cy="34795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65BE83-18B4-4C5C-A5ED-8E421FEA752C}"/>
              </a:ext>
            </a:extLst>
          </p:cNvPr>
          <p:cNvSpPr txBox="1"/>
          <p:nvPr/>
        </p:nvSpPr>
        <p:spPr>
          <a:xfrm>
            <a:off x="983014" y="2337045"/>
            <a:ext cx="43435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Trainset : 4</a:t>
            </a:r>
            <a:r>
              <a:rPr lang="ko-KR" altLang="en-US" dirty="0"/>
              <a:t>가지의 사진</a:t>
            </a:r>
            <a:r>
              <a:rPr lang="en-US" altLang="ko-KR" dirty="0"/>
              <a:t>,</a:t>
            </a:r>
            <a:r>
              <a:rPr lang="ko-KR" altLang="en-US" dirty="0"/>
              <a:t> 각각 </a:t>
            </a:r>
            <a:r>
              <a:rPr lang="en-US" altLang="ko-KR" dirty="0"/>
              <a:t>200</a:t>
            </a:r>
            <a:r>
              <a:rPr lang="ko-KR" altLang="en-US" dirty="0"/>
              <a:t>장씩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err="1"/>
              <a:t>Testset</a:t>
            </a:r>
            <a:r>
              <a:rPr lang="en-US" altLang="ko-KR" dirty="0"/>
              <a:t> : 4</a:t>
            </a:r>
            <a:r>
              <a:rPr lang="ko-KR" altLang="en-US" dirty="0"/>
              <a:t>가지 사진</a:t>
            </a:r>
            <a:r>
              <a:rPr lang="en-US" altLang="ko-KR" dirty="0"/>
              <a:t>,</a:t>
            </a:r>
            <a:r>
              <a:rPr lang="ko-KR" altLang="en-US" dirty="0"/>
              <a:t> 각각 </a:t>
            </a:r>
            <a:r>
              <a:rPr lang="en-US" altLang="ko-KR" dirty="0"/>
              <a:t>25</a:t>
            </a:r>
            <a:r>
              <a:rPr lang="ko-KR" altLang="en-US" dirty="0"/>
              <a:t>장씩 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Batch Size = 4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한 </a:t>
            </a:r>
            <a:r>
              <a:rPr lang="en-US" altLang="ko-KR" dirty="0"/>
              <a:t>batch</a:t>
            </a:r>
            <a:r>
              <a:rPr lang="ko-KR" altLang="en-US" dirty="0"/>
              <a:t>에 </a:t>
            </a:r>
            <a:r>
              <a:rPr lang="en-US" altLang="ko-KR" dirty="0"/>
              <a:t>1-2</a:t>
            </a:r>
            <a:r>
              <a:rPr lang="ko-KR" altLang="en-US" dirty="0"/>
              <a:t>개의 </a:t>
            </a:r>
            <a:r>
              <a:rPr lang="en-US" altLang="ko-KR" dirty="0"/>
              <a:t>class </a:t>
            </a:r>
            <a:r>
              <a:rPr lang="ko-KR" altLang="en-US" dirty="0"/>
              <a:t>데이터만 들어가도록 설정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epoch</a:t>
            </a:r>
            <a:r>
              <a:rPr lang="ko-KR" altLang="en-US" dirty="0"/>
              <a:t> </a:t>
            </a:r>
            <a:r>
              <a:rPr lang="en-US" altLang="ko-KR" dirty="0"/>
              <a:t>=</a:t>
            </a:r>
            <a:r>
              <a:rPr lang="ko-KR" altLang="en-US" dirty="0"/>
              <a:t> </a:t>
            </a:r>
            <a:r>
              <a:rPr lang="en-US" altLang="ko-KR" dirty="0"/>
              <a:t>15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E7C82CA-5F1A-4A02-8513-649B8C36B230}"/>
              </a:ext>
            </a:extLst>
          </p:cNvPr>
          <p:cNvSpPr/>
          <p:nvPr/>
        </p:nvSpPr>
        <p:spPr>
          <a:xfrm>
            <a:off x="772357" y="2203879"/>
            <a:ext cx="4802820" cy="34587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8408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DE14602-E037-4869-BE78-96B1C9742BC8}"/>
              </a:ext>
            </a:extLst>
          </p:cNvPr>
          <p:cNvSpPr txBox="1"/>
          <p:nvPr/>
        </p:nvSpPr>
        <p:spPr>
          <a:xfrm>
            <a:off x="4302709" y="2972668"/>
            <a:ext cx="6039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Thank You</a:t>
            </a:r>
            <a:endParaRPr lang="ko-KR" altLang="en-US" sz="44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3769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CF94114-11EB-46FA-AF94-2AEAD09F6224}"/>
              </a:ext>
            </a:extLst>
          </p:cNvPr>
          <p:cNvSpPr txBox="1"/>
          <p:nvPr/>
        </p:nvSpPr>
        <p:spPr>
          <a:xfrm>
            <a:off x="648069" y="247223"/>
            <a:ext cx="5717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INDEX</a:t>
            </a:r>
            <a:endParaRPr lang="ko-KR" altLang="en-US" sz="36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789BEBD-18B2-4958-837F-0B03F30E5E94}"/>
              </a:ext>
            </a:extLst>
          </p:cNvPr>
          <p:cNvCxnSpPr/>
          <p:nvPr/>
        </p:nvCxnSpPr>
        <p:spPr>
          <a:xfrm>
            <a:off x="0" y="1026718"/>
            <a:ext cx="121920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8D7F5F-E43E-469B-83A1-D370AF5E26BD}"/>
              </a:ext>
            </a:extLst>
          </p:cNvPr>
          <p:cNvSpPr txBox="1"/>
          <p:nvPr/>
        </p:nvSpPr>
        <p:spPr>
          <a:xfrm>
            <a:off x="1029808" y="2228295"/>
            <a:ext cx="616110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Ⅰ. Introduction</a:t>
            </a:r>
          </a:p>
          <a:p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Ⅱ. Batch Normalization</a:t>
            </a:r>
          </a:p>
          <a:p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Ⅲ. Batch Renormalization</a:t>
            </a:r>
          </a:p>
          <a:p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ko-KR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Ⅳ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Results</a:t>
            </a:r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2695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CF94114-11EB-46FA-AF94-2AEAD09F6224}"/>
              </a:ext>
            </a:extLst>
          </p:cNvPr>
          <p:cNvSpPr txBox="1"/>
          <p:nvPr/>
        </p:nvSpPr>
        <p:spPr>
          <a:xfrm>
            <a:off x="648069" y="247223"/>
            <a:ext cx="5717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Ⅰ. Introduction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789BEBD-18B2-4958-837F-0B03F30E5E94}"/>
              </a:ext>
            </a:extLst>
          </p:cNvPr>
          <p:cNvCxnSpPr/>
          <p:nvPr/>
        </p:nvCxnSpPr>
        <p:spPr>
          <a:xfrm>
            <a:off x="0" y="1026718"/>
            <a:ext cx="121920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8D7F5F-E43E-469B-83A1-D370AF5E26BD}"/>
              </a:ext>
            </a:extLst>
          </p:cNvPr>
          <p:cNvSpPr txBox="1"/>
          <p:nvPr/>
        </p:nvSpPr>
        <p:spPr>
          <a:xfrm>
            <a:off x="1482572" y="3559948"/>
            <a:ext cx="6161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C7C8C8-00FC-4FEF-AABC-7506E455B933}"/>
              </a:ext>
            </a:extLst>
          </p:cNvPr>
          <p:cNvSpPr txBox="1"/>
          <p:nvPr/>
        </p:nvSpPr>
        <p:spPr>
          <a:xfrm>
            <a:off x="1041976" y="2718693"/>
            <a:ext cx="101116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Batch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Size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너무 작은 경우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</a:p>
          <a:p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Mini Batch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들이 독립적이지 않은 경우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85850BA7-D7DD-40EC-AA03-24C29B4FF025}"/>
              </a:ext>
            </a:extLst>
          </p:cNvPr>
          <p:cNvSpPr/>
          <p:nvPr/>
        </p:nvSpPr>
        <p:spPr>
          <a:xfrm>
            <a:off x="2849734" y="5073909"/>
            <a:ext cx="1979720" cy="537087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73F633-F1DD-4B0B-B162-450A43DA438A}"/>
              </a:ext>
            </a:extLst>
          </p:cNvPr>
          <p:cNvSpPr txBox="1"/>
          <p:nvPr/>
        </p:nvSpPr>
        <p:spPr>
          <a:xfrm>
            <a:off x="5687628" y="5127484"/>
            <a:ext cx="55603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Batch</a:t>
            </a:r>
            <a:r>
              <a:rPr lang="ko-KR" altLang="en-US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Renormalization !!</a:t>
            </a:r>
            <a:endParaRPr lang="ko-KR" altLang="en-US" sz="32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7267D-E4E6-40CE-AB08-493E97A2AC68}"/>
              </a:ext>
            </a:extLst>
          </p:cNvPr>
          <p:cNvSpPr txBox="1"/>
          <p:nvPr/>
        </p:nvSpPr>
        <p:spPr>
          <a:xfrm>
            <a:off x="513754" y="2641810"/>
            <a:ext cx="4971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FF0000"/>
                </a:solidFill>
              </a:rPr>
              <a:t>√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6CC52F-D719-4663-88A8-BD843F714C19}"/>
              </a:ext>
            </a:extLst>
          </p:cNvPr>
          <p:cNvSpPr txBox="1"/>
          <p:nvPr/>
        </p:nvSpPr>
        <p:spPr>
          <a:xfrm>
            <a:off x="531509" y="3321902"/>
            <a:ext cx="4971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FF0000"/>
                </a:solidFill>
              </a:rPr>
              <a:t>√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6EA75E-DD29-4874-A881-062CA06C2ADE}"/>
              </a:ext>
            </a:extLst>
          </p:cNvPr>
          <p:cNvSpPr txBox="1"/>
          <p:nvPr/>
        </p:nvSpPr>
        <p:spPr>
          <a:xfrm>
            <a:off x="6619783" y="3070269"/>
            <a:ext cx="5864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기존의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Batch Normalization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효과 ↓</a:t>
            </a:r>
          </a:p>
        </p:txBody>
      </p:sp>
    </p:spTree>
    <p:extLst>
      <p:ext uri="{BB962C8B-B14F-4D97-AF65-F5344CB8AC3E}">
        <p14:creationId xmlns:p14="http://schemas.microsoft.com/office/powerpoint/2010/main" val="1830251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CF94114-11EB-46FA-AF94-2AEAD09F6224}"/>
              </a:ext>
            </a:extLst>
          </p:cNvPr>
          <p:cNvSpPr txBox="1"/>
          <p:nvPr/>
        </p:nvSpPr>
        <p:spPr>
          <a:xfrm>
            <a:off x="648069" y="247223"/>
            <a:ext cx="5717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Ⅱ. Batch Normalization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789BEBD-18B2-4958-837F-0B03F30E5E94}"/>
              </a:ext>
            </a:extLst>
          </p:cNvPr>
          <p:cNvCxnSpPr/>
          <p:nvPr/>
        </p:nvCxnSpPr>
        <p:spPr>
          <a:xfrm>
            <a:off x="0" y="1026718"/>
            <a:ext cx="121920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8D7F5F-E43E-469B-83A1-D370AF5E26BD}"/>
              </a:ext>
            </a:extLst>
          </p:cNvPr>
          <p:cNvSpPr txBox="1"/>
          <p:nvPr/>
        </p:nvSpPr>
        <p:spPr>
          <a:xfrm>
            <a:off x="718912" y="2228295"/>
            <a:ext cx="6161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49749A-7C72-4000-A1A1-B7A3DA1175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75" t="45734" r="55600" b="29066"/>
          <a:stretch/>
        </p:blipFill>
        <p:spPr>
          <a:xfrm>
            <a:off x="568791" y="2943083"/>
            <a:ext cx="4178808" cy="309723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672BF15-BE33-4657-AF09-7E297FB03172}"/>
                  </a:ext>
                </a:extLst>
              </p:cNvPr>
              <p:cNvSpPr txBox="1"/>
              <p:nvPr/>
            </p:nvSpPr>
            <p:spPr>
              <a:xfrm>
                <a:off x="293800" y="1749311"/>
                <a:ext cx="7509672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Tx/>
                  <a:buChar char="-"/>
                </a:pPr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레이어를 </a:t>
                </a:r>
                <a:r>
                  <a:rPr lang="ko-KR" altLang="en-US" sz="2400" dirty="0" err="1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정규화할</a:t>
                </a:r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때 </a:t>
                </a:r>
                <a:r>
                  <a:rPr lang="en-US" altLang="ko-KR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Moving Average</a:t>
                </a:r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의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sz="2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μ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, </m:t>
                    </m:r>
                    <m:r>
                      <m:rPr>
                        <m:sty m:val="p"/>
                      </m:rPr>
                      <a:rPr lang="el-GR" altLang="ko-KR" sz="2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σ</m:t>
                    </m:r>
                  </m:oMath>
                </a14:m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가 아니라 </a:t>
                </a:r>
                <a:r>
                  <a:rPr lang="en-US" altLang="ko-KR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Mini Batch</a:t>
                </a:r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의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sz="2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μ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, </m:t>
                    </m:r>
                    <m:r>
                      <m:rPr>
                        <m:sty m:val="p"/>
                      </m:rPr>
                      <a:rPr lang="el-GR" altLang="ko-KR" sz="2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σ</m:t>
                    </m:r>
                    <m:r>
                      <a:rPr lang="el-GR" altLang="ko-KR" sz="240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 </m:t>
                    </m:r>
                  </m:oMath>
                </a14:m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으로 정규화를 함</a:t>
                </a:r>
                <a:endPara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endPara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r>
                  <a:rPr lang="en-US" altLang="ko-KR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     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672BF15-BE33-4657-AF09-7E297FB031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800" y="1749311"/>
                <a:ext cx="7509672" cy="1569660"/>
              </a:xfrm>
              <a:prstGeom prst="rect">
                <a:avLst/>
              </a:prstGeom>
              <a:blipFill>
                <a:blip r:embed="rId3"/>
                <a:stretch>
                  <a:fillRect l="-1136" t="-272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연결선: 구부러짐 6">
            <a:extLst>
              <a:ext uri="{FF2B5EF4-FFF2-40B4-BE49-F238E27FC236}">
                <a16:creationId xmlns:a16="http://schemas.microsoft.com/office/drawing/2014/main" id="{E11BC2C4-447A-424D-88CC-A295D6546253}"/>
              </a:ext>
            </a:extLst>
          </p:cNvPr>
          <p:cNvCxnSpPr>
            <a:cxnSpLocks/>
          </p:cNvCxnSpPr>
          <p:nvPr/>
        </p:nvCxnSpPr>
        <p:spPr>
          <a:xfrm flipV="1">
            <a:off x="2871216" y="3999284"/>
            <a:ext cx="2660904" cy="1295092"/>
          </a:xfrm>
          <a:prstGeom prst="curved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91A85B7-746D-4CB3-AE41-AD12F067A61B}"/>
              </a:ext>
            </a:extLst>
          </p:cNvPr>
          <p:cNvSpPr txBox="1"/>
          <p:nvPr/>
        </p:nvSpPr>
        <p:spPr>
          <a:xfrm>
            <a:off x="6096000" y="3390411"/>
            <a:ext cx="52066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Batch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Size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너무 작은 경우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</a:p>
          <a:p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Mini Batch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들이 독립적이지 않은 경우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37A39B-1908-456B-910B-11A5F15F8E0E}"/>
              </a:ext>
            </a:extLst>
          </p:cNvPr>
          <p:cNvSpPr txBox="1"/>
          <p:nvPr/>
        </p:nvSpPr>
        <p:spPr>
          <a:xfrm>
            <a:off x="5684670" y="3377243"/>
            <a:ext cx="4971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FF0000"/>
                </a:solidFill>
              </a:rPr>
              <a:t>√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37D45A-B3F0-4A00-B349-0C922B048F26}"/>
              </a:ext>
            </a:extLst>
          </p:cNvPr>
          <p:cNvSpPr txBox="1"/>
          <p:nvPr/>
        </p:nvSpPr>
        <p:spPr>
          <a:xfrm>
            <a:off x="5702425" y="4057335"/>
            <a:ext cx="4971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FF0000"/>
                </a:solidFill>
              </a:rPr>
              <a:t>√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0D64D69-A76B-48F0-B9A6-0D33D012AB56}"/>
                  </a:ext>
                </a:extLst>
              </p:cNvPr>
              <p:cNvSpPr txBox="1"/>
              <p:nvPr/>
            </p:nvSpPr>
            <p:spPr>
              <a:xfrm>
                <a:off x="5150606" y="5127739"/>
                <a:ext cx="719018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Mini Batch</a:t>
                </a:r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μ</m:t>
                    </m:r>
                    <m:r>
                      <a:rPr lang="en-US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, </m:t>
                    </m:r>
                    <m:r>
                      <m:rPr>
                        <m:sty m:val="p"/>
                      </m:rPr>
                      <a:rPr lang="el-GR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σ</m:t>
                    </m:r>
                    <m:r>
                      <a:rPr lang="ko-KR" altLang="en-US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와</m:t>
                    </m:r>
                  </m:oMath>
                </a14:m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en-US" altLang="ko-KR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Moving Average</a:t>
                </a:r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μ</m:t>
                    </m:r>
                    <m:r>
                      <a:rPr lang="en-US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, </m:t>
                    </m:r>
                    <m:r>
                      <m:rPr>
                        <m:sty m:val="p"/>
                      </m:rPr>
                      <a:rPr lang="el-GR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σ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 </m:t>
                    </m:r>
                    <m:r>
                      <a:rPr lang="ko-KR" altLang="en-US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간의</m:t>
                    </m:r>
                  </m:oMath>
                </a14:m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차이 ↑</a:t>
                </a:r>
                <a:endPara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0D64D69-A76B-48F0-B9A6-0D33D012AB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0606" y="5127739"/>
                <a:ext cx="7190183" cy="461665"/>
              </a:xfrm>
              <a:prstGeom prst="rect">
                <a:avLst/>
              </a:prstGeom>
              <a:blipFill>
                <a:blip r:embed="rId4"/>
                <a:stretch>
                  <a:fillRect l="-1357" t="-9211" b="-3026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F707B4-B259-496A-AF59-9CBAA5305390}"/>
              </a:ext>
            </a:extLst>
          </p:cNvPr>
          <p:cNvSpPr/>
          <p:nvPr/>
        </p:nvSpPr>
        <p:spPr>
          <a:xfrm>
            <a:off x="825623" y="2831977"/>
            <a:ext cx="3921976" cy="3559946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BA460CD-CA9C-4C27-9CA1-7B9FA0393DCA}"/>
              </a:ext>
            </a:extLst>
          </p:cNvPr>
          <p:cNvCxnSpPr>
            <a:cxnSpLocks/>
          </p:cNvCxnSpPr>
          <p:nvPr/>
        </p:nvCxnSpPr>
        <p:spPr>
          <a:xfrm>
            <a:off x="1056443" y="5624916"/>
            <a:ext cx="174002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8732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CF94114-11EB-46FA-AF94-2AEAD09F6224}"/>
              </a:ext>
            </a:extLst>
          </p:cNvPr>
          <p:cNvSpPr txBox="1"/>
          <p:nvPr/>
        </p:nvSpPr>
        <p:spPr>
          <a:xfrm>
            <a:off x="648069" y="247223"/>
            <a:ext cx="5717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Ⅲ. Batch Renormalization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789BEBD-18B2-4958-837F-0B03F30E5E94}"/>
              </a:ext>
            </a:extLst>
          </p:cNvPr>
          <p:cNvCxnSpPr/>
          <p:nvPr/>
        </p:nvCxnSpPr>
        <p:spPr>
          <a:xfrm>
            <a:off x="0" y="1026718"/>
            <a:ext cx="121920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8D7F5F-E43E-469B-83A1-D370AF5E26BD}"/>
              </a:ext>
            </a:extLst>
          </p:cNvPr>
          <p:cNvSpPr txBox="1"/>
          <p:nvPr/>
        </p:nvSpPr>
        <p:spPr>
          <a:xfrm>
            <a:off x="1679735" y="2745788"/>
            <a:ext cx="6161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45BC9AA-6091-4B70-988A-5C7C968731CF}"/>
                  </a:ext>
                </a:extLst>
              </p:cNvPr>
              <p:cNvSpPr txBox="1"/>
              <p:nvPr/>
            </p:nvSpPr>
            <p:spPr>
              <a:xfrm>
                <a:off x="657538" y="1356360"/>
                <a:ext cx="10300048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Mini Batch</a:t>
                </a:r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의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μ</m:t>
                    </m:r>
                    <m:r>
                      <a:rPr lang="en-US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, </m:t>
                    </m:r>
                    <m:r>
                      <m:rPr>
                        <m:sty m:val="p"/>
                      </m:rPr>
                      <a:rPr lang="el-GR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σ</m:t>
                    </m:r>
                  </m:oMath>
                </a14:m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이 </a:t>
                </a:r>
                <a:r>
                  <a:rPr lang="en-US" altLang="ko-KR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Moving Average</a:t>
                </a:r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의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μ</m:t>
                    </m:r>
                    <m:r>
                      <a:rPr lang="en-US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, </m:t>
                    </m:r>
                    <m:r>
                      <m:rPr>
                        <m:sty m:val="p"/>
                      </m:rPr>
                      <a:rPr lang="el-GR" altLang="ko-KR" sz="2400" i="1">
                        <a:latin typeface="Cambria Math" panose="02040503050406030204" pitchFamily="18" charset="0"/>
                        <a:ea typeface="나눔바른고딕" panose="020B0603020101020101" pitchFamily="50" charset="-127"/>
                      </a:rPr>
                      <m:t>σ</m:t>
                    </m:r>
                  </m:oMath>
                </a14:m>
                <a:r>
                  <a:rPr lang="ko-KR" altLang="en-US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를 비슷하게 만들자 </a:t>
                </a:r>
                <a:r>
                  <a:rPr lang="en-US" altLang="ko-KR" sz="24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!</a:t>
                </a:r>
              </a:p>
              <a:p>
                <a:endParaRPr lang="ko-KR" altLang="en-US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r>
                  <a:rPr lang="en-US" altLang="ko-KR" sz="2400" dirty="0"/>
                  <a:t>( = Training </a:t>
                </a:r>
                <a:r>
                  <a:rPr lang="ko-KR" altLang="en-US" sz="2400" dirty="0"/>
                  <a:t>시의 환경을 </a:t>
                </a:r>
                <a:r>
                  <a:rPr lang="en-US" altLang="ko-KR" sz="2400" dirty="0"/>
                  <a:t>Testing </a:t>
                </a:r>
                <a:r>
                  <a:rPr lang="ko-KR" altLang="en-US" sz="2400" dirty="0"/>
                  <a:t>시의 환경과 비슷하게 만들어서 모델을 </a:t>
                </a:r>
                <a:r>
                  <a:rPr lang="en-US" altLang="ko-KR" sz="2400" dirty="0"/>
                  <a:t>      	</a:t>
                </a:r>
                <a:r>
                  <a:rPr lang="ko-KR" altLang="en-US" sz="2400" dirty="0"/>
                  <a:t>더욱 </a:t>
                </a:r>
                <a:r>
                  <a:rPr lang="ko-KR" altLang="en-US" sz="2400" dirty="0" err="1"/>
                  <a:t>쓸모있게</a:t>
                </a:r>
                <a:r>
                  <a:rPr lang="ko-KR" altLang="en-US" sz="2400" dirty="0"/>
                  <a:t> 만들자 </a:t>
                </a:r>
                <a:r>
                  <a:rPr lang="en-US" altLang="ko-KR" sz="2400" dirty="0"/>
                  <a:t>)</a:t>
                </a:r>
                <a:endParaRPr lang="ko-KR" altLang="en-US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45BC9AA-6091-4B70-988A-5C7C968731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538" y="1356360"/>
                <a:ext cx="10300048" cy="1569660"/>
              </a:xfrm>
              <a:prstGeom prst="rect">
                <a:avLst/>
              </a:prstGeom>
              <a:blipFill>
                <a:blip r:embed="rId2"/>
                <a:stretch>
                  <a:fillRect l="-947" t="-2724" b="-778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그림 15">
            <a:extLst>
              <a:ext uri="{FF2B5EF4-FFF2-40B4-BE49-F238E27FC236}">
                <a16:creationId xmlns:a16="http://schemas.microsoft.com/office/drawing/2014/main" id="{5549988A-819A-40B6-AB67-341E151E78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75" t="45734" r="55600" b="29066"/>
          <a:stretch/>
        </p:blipFill>
        <p:spPr>
          <a:xfrm>
            <a:off x="568791" y="3272267"/>
            <a:ext cx="4178808" cy="309723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B88705B-C553-4EAE-B5C2-20B04FA49B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328" t="50000" r="64063" b="37074"/>
          <a:stretch/>
        </p:blipFill>
        <p:spPr>
          <a:xfrm>
            <a:off x="6765466" y="5274018"/>
            <a:ext cx="1781176" cy="88644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E9BFEDC-4D20-4E88-8A9A-695AAF409CB6}"/>
              </a:ext>
            </a:extLst>
          </p:cNvPr>
          <p:cNvSpPr/>
          <p:nvPr/>
        </p:nvSpPr>
        <p:spPr>
          <a:xfrm>
            <a:off x="1075410" y="5274018"/>
            <a:ext cx="1896389" cy="70349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BE5AD54-5486-4FB8-8682-11E23EFB44B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5810" t="48346" r="29531" b="34339"/>
          <a:stretch/>
        </p:blipFill>
        <p:spPr>
          <a:xfrm>
            <a:off x="8818717" y="5182047"/>
            <a:ext cx="3006374" cy="1187454"/>
          </a:xfrm>
          <a:prstGeom prst="rect">
            <a:avLst/>
          </a:prstGeom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2FC034F-3C2B-4C26-A256-545A28F537C4}"/>
              </a:ext>
            </a:extLst>
          </p:cNvPr>
          <p:cNvCxnSpPr>
            <a:cxnSpLocks/>
          </p:cNvCxnSpPr>
          <p:nvPr/>
        </p:nvCxnSpPr>
        <p:spPr>
          <a:xfrm>
            <a:off x="2971799" y="5625084"/>
            <a:ext cx="3278081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7D46F454-390B-4943-84C9-AD0EA0F65446}"/>
              </a:ext>
            </a:extLst>
          </p:cNvPr>
          <p:cNvCxnSpPr>
            <a:cxnSpLocks/>
          </p:cNvCxnSpPr>
          <p:nvPr/>
        </p:nvCxnSpPr>
        <p:spPr>
          <a:xfrm>
            <a:off x="6601192" y="6044367"/>
            <a:ext cx="2133600" cy="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DD260AB3-B650-4610-944A-45905A6DC4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8281" t="42915" r="40469" b="44159"/>
          <a:stretch/>
        </p:blipFill>
        <p:spPr>
          <a:xfrm>
            <a:off x="8658592" y="5182047"/>
            <a:ext cx="152400" cy="88644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5F785CF4-CB5B-4F95-BA3B-20B89AA82BB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9453" t="44306" r="19141" b="45000"/>
          <a:stretch/>
        </p:blipFill>
        <p:spPr>
          <a:xfrm>
            <a:off x="11737566" y="5258371"/>
            <a:ext cx="171450" cy="73342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CD5D0D34-A3CA-478F-AE91-D3A905A8F40B}"/>
              </a:ext>
            </a:extLst>
          </p:cNvPr>
          <p:cNvSpPr/>
          <p:nvPr/>
        </p:nvSpPr>
        <p:spPr>
          <a:xfrm>
            <a:off x="776824" y="3133818"/>
            <a:ext cx="3921976" cy="3559946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406A81-9F2E-4E0C-A5A5-930940622373}"/>
              </a:ext>
            </a:extLst>
          </p:cNvPr>
          <p:cNvSpPr txBox="1"/>
          <p:nvPr/>
        </p:nvSpPr>
        <p:spPr>
          <a:xfrm>
            <a:off x="8986736" y="5501640"/>
            <a:ext cx="36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.</a:t>
            </a:r>
            <a:endParaRPr lang="ko-KR" alt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A77A87-9C38-41D4-A1FB-44298CDBFF6C}"/>
              </a:ext>
            </a:extLst>
          </p:cNvPr>
          <p:cNvSpPr txBox="1"/>
          <p:nvPr/>
        </p:nvSpPr>
        <p:spPr>
          <a:xfrm>
            <a:off x="9120520" y="5274018"/>
            <a:ext cx="36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.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CC617F-60CE-4D07-A320-12F042D737A9}"/>
              </a:ext>
            </a:extLst>
          </p:cNvPr>
          <p:cNvSpPr txBox="1"/>
          <p:nvPr/>
        </p:nvSpPr>
        <p:spPr>
          <a:xfrm>
            <a:off x="10435718" y="5282896"/>
            <a:ext cx="36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.</a:t>
            </a:r>
            <a:endParaRPr lang="ko-KR" alt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73F6DF-4EEC-4134-910F-56781C78C958}"/>
              </a:ext>
            </a:extLst>
          </p:cNvPr>
          <p:cNvSpPr txBox="1"/>
          <p:nvPr/>
        </p:nvSpPr>
        <p:spPr>
          <a:xfrm>
            <a:off x="10320998" y="5501640"/>
            <a:ext cx="363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36360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CF94114-11EB-46FA-AF94-2AEAD09F6224}"/>
              </a:ext>
            </a:extLst>
          </p:cNvPr>
          <p:cNvSpPr txBox="1"/>
          <p:nvPr/>
        </p:nvSpPr>
        <p:spPr>
          <a:xfrm>
            <a:off x="648069" y="247223"/>
            <a:ext cx="5717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Ⅲ. Batch Renormalization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789BEBD-18B2-4958-837F-0B03F30E5E94}"/>
              </a:ext>
            </a:extLst>
          </p:cNvPr>
          <p:cNvCxnSpPr/>
          <p:nvPr/>
        </p:nvCxnSpPr>
        <p:spPr>
          <a:xfrm>
            <a:off x="0" y="1026718"/>
            <a:ext cx="121920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58D7F5F-E43E-469B-83A1-D370AF5E26BD}"/>
              </a:ext>
            </a:extLst>
          </p:cNvPr>
          <p:cNvSpPr txBox="1"/>
          <p:nvPr/>
        </p:nvSpPr>
        <p:spPr>
          <a:xfrm>
            <a:off x="1679735" y="2745788"/>
            <a:ext cx="6161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117CF02-D050-4A73-A193-DAD3734C13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17918" r="20547" b="5139"/>
          <a:stretch/>
        </p:blipFill>
        <p:spPr>
          <a:xfrm>
            <a:off x="335549" y="1159883"/>
            <a:ext cx="3950701" cy="567237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25F396F-DC91-4A07-86DE-EDC75AEB2FBA}"/>
              </a:ext>
            </a:extLst>
          </p:cNvPr>
          <p:cNvSpPr/>
          <p:nvPr/>
        </p:nvSpPr>
        <p:spPr>
          <a:xfrm>
            <a:off x="1028701" y="3512253"/>
            <a:ext cx="3124200" cy="85556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6DDCB2-798A-4D8D-8AC6-A9C0E48E57FB}"/>
              </a:ext>
            </a:extLst>
          </p:cNvPr>
          <p:cNvSpPr txBox="1"/>
          <p:nvPr/>
        </p:nvSpPr>
        <p:spPr>
          <a:xfrm>
            <a:off x="1832135" y="2898188"/>
            <a:ext cx="6161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88CDD0A-E605-4733-A65E-043931FB77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23" t="42917" r="15443" b="45139"/>
          <a:stretch/>
        </p:blipFill>
        <p:spPr>
          <a:xfrm>
            <a:off x="4958363" y="2511936"/>
            <a:ext cx="6161103" cy="819150"/>
          </a:xfrm>
          <a:prstGeom prst="rect">
            <a:avLst/>
          </a:prstGeom>
        </p:spPr>
      </p:pic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C4099FAD-FE68-44A3-90B4-A8BEF2D5E254}"/>
              </a:ext>
            </a:extLst>
          </p:cNvPr>
          <p:cNvCxnSpPr>
            <a:cxnSpLocks/>
          </p:cNvCxnSpPr>
          <p:nvPr/>
        </p:nvCxnSpPr>
        <p:spPr>
          <a:xfrm>
            <a:off x="8126401" y="3371336"/>
            <a:ext cx="1788937" cy="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BE80FA9-5378-45CE-92FC-BDB69ED8910C}"/>
              </a:ext>
            </a:extLst>
          </p:cNvPr>
          <p:cNvSpPr txBox="1"/>
          <p:nvPr/>
        </p:nvSpPr>
        <p:spPr>
          <a:xfrm>
            <a:off x="7593001" y="5006094"/>
            <a:ext cx="47321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해당 값이</a:t>
            </a:r>
            <a:r>
              <a:rPr lang="en-US" altLang="ko-KR" dirty="0"/>
              <a:t>1/</a:t>
            </a:r>
            <a:r>
              <a:rPr lang="en-US" altLang="ko-KR" dirty="0" err="1"/>
              <a:t>r_max</a:t>
            </a:r>
            <a:r>
              <a:rPr lang="en-US" altLang="ko-KR" dirty="0"/>
              <a:t> </a:t>
            </a:r>
            <a:r>
              <a:rPr lang="ko-KR" altLang="en-US" dirty="0"/>
              <a:t>보다 작다면 </a:t>
            </a:r>
            <a:r>
              <a:rPr lang="en-US" altLang="ko-KR" dirty="0"/>
              <a:t>1/</a:t>
            </a:r>
            <a:r>
              <a:rPr lang="en-US" altLang="ko-KR" dirty="0" err="1"/>
              <a:t>r_max</a:t>
            </a:r>
            <a:r>
              <a:rPr lang="ko-KR" altLang="en-US" dirty="0"/>
              <a:t>로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en-US" altLang="ko-KR" dirty="0" err="1"/>
              <a:t>r_max</a:t>
            </a:r>
            <a:r>
              <a:rPr lang="ko-KR" altLang="en-US" dirty="0"/>
              <a:t>보다 크면 </a:t>
            </a:r>
            <a:r>
              <a:rPr lang="en-US" altLang="ko-KR" dirty="0" err="1"/>
              <a:t>r_max</a:t>
            </a:r>
            <a:r>
              <a:rPr lang="ko-KR" altLang="en-US" dirty="0"/>
              <a:t>로 바꾼다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D9638E19-8955-4326-AD0E-80F672E5AA95}"/>
              </a:ext>
            </a:extLst>
          </p:cNvPr>
          <p:cNvCxnSpPr>
            <a:cxnSpLocks/>
          </p:cNvCxnSpPr>
          <p:nvPr/>
        </p:nvCxnSpPr>
        <p:spPr>
          <a:xfrm>
            <a:off x="5733863" y="3228461"/>
            <a:ext cx="2133600" cy="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4553DCFA-A816-4497-ACBE-D546D978DB80}"/>
              </a:ext>
            </a:extLst>
          </p:cNvPr>
          <p:cNvCxnSpPr>
            <a:cxnSpLocks/>
          </p:cNvCxnSpPr>
          <p:nvPr/>
        </p:nvCxnSpPr>
        <p:spPr>
          <a:xfrm>
            <a:off x="8896163" y="3402383"/>
            <a:ext cx="0" cy="145888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CBDDCD8-6F35-4D9B-BF52-B781CBA8E04C}"/>
              </a:ext>
            </a:extLst>
          </p:cNvPr>
          <p:cNvCxnSpPr>
            <a:cxnSpLocks/>
          </p:cNvCxnSpPr>
          <p:nvPr/>
        </p:nvCxnSpPr>
        <p:spPr>
          <a:xfrm>
            <a:off x="6400613" y="3228461"/>
            <a:ext cx="0" cy="64479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55628DE-A4C2-4B88-BDBD-B8E8CE84E43D}"/>
              </a:ext>
            </a:extLst>
          </p:cNvPr>
          <p:cNvSpPr txBox="1"/>
          <p:nvPr/>
        </p:nvSpPr>
        <p:spPr>
          <a:xfrm>
            <a:off x="4434582" y="4022697"/>
            <a:ext cx="4732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해당 값이 </a:t>
            </a:r>
            <a:r>
              <a:rPr lang="en-US" altLang="ko-KR" dirty="0"/>
              <a:t>train</a:t>
            </a:r>
            <a:r>
              <a:rPr lang="ko-KR" altLang="en-US" dirty="0"/>
              <a:t>이 되지 않도록 선언한다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959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789BEBD-18B2-4958-837F-0B03F30E5E94}"/>
              </a:ext>
            </a:extLst>
          </p:cNvPr>
          <p:cNvCxnSpPr/>
          <p:nvPr/>
        </p:nvCxnSpPr>
        <p:spPr>
          <a:xfrm>
            <a:off x="0" y="1026718"/>
            <a:ext cx="121920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3E95EB-41C9-4997-8A5A-553518ABE0EB}"/>
              </a:ext>
            </a:extLst>
          </p:cNvPr>
          <p:cNvSpPr txBox="1"/>
          <p:nvPr/>
        </p:nvSpPr>
        <p:spPr>
          <a:xfrm>
            <a:off x="665641" y="380387"/>
            <a:ext cx="5717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3600" b="1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Ⅳ</a:t>
            </a:r>
            <a:r>
              <a:rPr lang="en-US" altLang="ko-KR" sz="3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Results</a:t>
            </a:r>
            <a:endParaRPr lang="ko-KR" altLang="en-US" sz="36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7A2FEC8-8849-4CAB-8127-A7188755CC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40" t="41313" r="49975" b="21812"/>
          <a:stretch/>
        </p:blipFill>
        <p:spPr>
          <a:xfrm>
            <a:off x="1166120" y="3214308"/>
            <a:ext cx="4595488" cy="296161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45DB8A-A7FF-490A-90E8-37BA04EC84A1}"/>
              </a:ext>
            </a:extLst>
          </p:cNvPr>
          <p:cNvSpPr txBox="1"/>
          <p:nvPr/>
        </p:nvSpPr>
        <p:spPr>
          <a:xfrm>
            <a:off x="6287986" y="2844584"/>
            <a:ext cx="511094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1000</a:t>
            </a:r>
            <a:r>
              <a:rPr lang="ko-KR" altLang="en-US" dirty="0"/>
              <a:t>개의 </a:t>
            </a:r>
            <a:r>
              <a:rPr lang="en-US" altLang="ko-KR" dirty="0"/>
              <a:t>Class</a:t>
            </a:r>
            <a:r>
              <a:rPr lang="ko-KR" altLang="en-US" dirty="0"/>
              <a:t>인 </a:t>
            </a:r>
            <a:r>
              <a:rPr lang="en-US" altLang="ko-KR" dirty="0"/>
              <a:t>ImageNet </a:t>
            </a:r>
            <a:r>
              <a:rPr lang="ko-KR" altLang="en-US" dirty="0"/>
              <a:t>데이터로 실험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err="1"/>
              <a:t>r_max</a:t>
            </a:r>
            <a:r>
              <a:rPr lang="en-US" altLang="ko-KR" dirty="0"/>
              <a:t> =1, </a:t>
            </a:r>
            <a:r>
              <a:rPr lang="en-US" altLang="ko-KR" dirty="0" err="1"/>
              <a:t>d_max</a:t>
            </a:r>
            <a:r>
              <a:rPr lang="en-US" altLang="ko-KR" dirty="0"/>
              <a:t> =0 (Batch Normalization</a:t>
            </a:r>
            <a:r>
              <a:rPr lang="ko-KR" altLang="en-US" dirty="0"/>
              <a:t>과 동일한 상황</a:t>
            </a:r>
            <a:r>
              <a:rPr lang="en-US" altLang="ko-KR" dirty="0"/>
              <a:t>)</a:t>
            </a:r>
            <a:r>
              <a:rPr lang="ko-KR" altLang="en-US" dirty="0"/>
              <a:t>으로 먼저 </a:t>
            </a:r>
            <a:r>
              <a:rPr lang="en-US" altLang="ko-KR" dirty="0"/>
              <a:t>5000</a:t>
            </a:r>
            <a:r>
              <a:rPr lang="ko-KR" altLang="en-US" dirty="0"/>
              <a:t>번 학습 후에 두 값들을 천천히 올렸음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moving average update</a:t>
            </a:r>
            <a:r>
              <a:rPr lang="ko-KR" altLang="en-US" dirty="0"/>
              <a:t> </a:t>
            </a:r>
            <a:r>
              <a:rPr lang="en-US" altLang="ko-KR" dirty="0"/>
              <a:t>ratio</a:t>
            </a:r>
            <a:r>
              <a:rPr lang="ko-KR" altLang="en-US" dirty="0"/>
              <a:t> </a:t>
            </a:r>
            <a:r>
              <a:rPr lang="en-US" altLang="ko-KR" dirty="0"/>
              <a:t>=</a:t>
            </a:r>
            <a:r>
              <a:rPr lang="ko-KR" altLang="en-US" dirty="0"/>
              <a:t> </a:t>
            </a:r>
            <a:r>
              <a:rPr lang="en-US" altLang="ko-KR" dirty="0"/>
              <a:t>0.01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C168E79-DC5D-4CBA-8C9E-926A702F9D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247" t="43495" r="50000" b="42438"/>
          <a:stretch/>
        </p:blipFill>
        <p:spPr>
          <a:xfrm>
            <a:off x="1166120" y="1728383"/>
            <a:ext cx="4595488" cy="141201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72274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CF94114-11EB-46FA-AF94-2AEAD09F6224}"/>
              </a:ext>
            </a:extLst>
          </p:cNvPr>
          <p:cNvSpPr txBox="1"/>
          <p:nvPr/>
        </p:nvSpPr>
        <p:spPr>
          <a:xfrm>
            <a:off x="648069" y="247223"/>
            <a:ext cx="5717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3600" b="1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Ⅳ</a:t>
            </a:r>
            <a:r>
              <a:rPr lang="en-US" altLang="ko-KR" sz="3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Results</a:t>
            </a:r>
            <a:endParaRPr lang="ko-KR" altLang="en-US" sz="36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789BEBD-18B2-4958-837F-0B03F30E5E94}"/>
              </a:ext>
            </a:extLst>
          </p:cNvPr>
          <p:cNvCxnSpPr/>
          <p:nvPr/>
        </p:nvCxnSpPr>
        <p:spPr>
          <a:xfrm>
            <a:off x="0" y="1026718"/>
            <a:ext cx="121920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2BBAFDEF-EB4C-4DAD-95E6-2446D1BC34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95" t="35278" r="18671" b="23473"/>
          <a:stretch/>
        </p:blipFill>
        <p:spPr>
          <a:xfrm>
            <a:off x="4303820" y="1418302"/>
            <a:ext cx="7648575" cy="282892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4CD7532-2A5B-4226-877B-182ACCF8C3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607" t="35309" r="25364" b="30227"/>
          <a:stretch/>
        </p:blipFill>
        <p:spPr>
          <a:xfrm>
            <a:off x="648069" y="1375328"/>
            <a:ext cx="3460631" cy="27919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00D635-5449-417C-8CC4-8B6F1209E6D4}"/>
              </a:ext>
            </a:extLst>
          </p:cNvPr>
          <p:cNvSpPr txBox="1"/>
          <p:nvPr/>
        </p:nvSpPr>
        <p:spPr>
          <a:xfrm>
            <a:off x="1048031" y="4653440"/>
            <a:ext cx="2660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Batch Size = 32</a:t>
            </a:r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4BE37E-62B1-465F-BB69-55F0E8A6F5D8}"/>
              </a:ext>
            </a:extLst>
          </p:cNvPr>
          <p:cNvSpPr txBox="1"/>
          <p:nvPr/>
        </p:nvSpPr>
        <p:spPr>
          <a:xfrm>
            <a:off x="5034935" y="4653440"/>
            <a:ext cx="2660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Batch Size = 4</a:t>
            </a:r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4D8F8B-69D9-41B1-AE17-63EDF506A97B}"/>
              </a:ext>
            </a:extLst>
          </p:cNvPr>
          <p:cNvSpPr txBox="1"/>
          <p:nvPr/>
        </p:nvSpPr>
        <p:spPr>
          <a:xfrm>
            <a:off x="8836057" y="4653440"/>
            <a:ext cx="31843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Batch Size = 32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한 </a:t>
            </a:r>
            <a:r>
              <a:rPr lang="en-US" altLang="ko-KR" dirty="0"/>
              <a:t>Batch</a:t>
            </a:r>
            <a:r>
              <a:rPr lang="ko-KR" altLang="en-US" dirty="0"/>
              <a:t>에 </a:t>
            </a:r>
            <a:r>
              <a:rPr lang="en-US" altLang="ko-KR" dirty="0"/>
              <a:t>16</a:t>
            </a:r>
            <a:r>
              <a:rPr lang="ko-KR" altLang="en-US" dirty="0"/>
              <a:t>개의 라벨 데이터가 </a:t>
            </a:r>
            <a:r>
              <a:rPr lang="en-US" altLang="ko-KR" dirty="0"/>
              <a:t>2</a:t>
            </a:r>
            <a:r>
              <a:rPr lang="ko-KR" altLang="en-US" dirty="0"/>
              <a:t>개씩 들어가도록 설정</a:t>
            </a:r>
            <a:r>
              <a:rPr lang="en-US" altLang="ko-KR" dirty="0"/>
              <a:t> (</a:t>
            </a:r>
            <a:r>
              <a:rPr lang="ko-KR" altLang="en-US" dirty="0"/>
              <a:t>독립성</a:t>
            </a:r>
            <a:r>
              <a:rPr lang="en-US" altLang="ko-KR" dirty="0"/>
              <a:t> ↓)</a:t>
            </a:r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3524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CF94114-11EB-46FA-AF94-2AEAD09F6224}"/>
              </a:ext>
            </a:extLst>
          </p:cNvPr>
          <p:cNvSpPr txBox="1"/>
          <p:nvPr/>
        </p:nvSpPr>
        <p:spPr>
          <a:xfrm>
            <a:off x="648069" y="247223"/>
            <a:ext cx="5717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Appendix</a:t>
            </a:r>
            <a:endParaRPr lang="ko-KR" altLang="en-US" sz="36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789BEBD-18B2-4958-837F-0B03F30E5E94}"/>
              </a:ext>
            </a:extLst>
          </p:cNvPr>
          <p:cNvCxnSpPr/>
          <p:nvPr/>
        </p:nvCxnSpPr>
        <p:spPr>
          <a:xfrm>
            <a:off x="0" y="1026718"/>
            <a:ext cx="121920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40A7383-F38D-405D-81F6-DF4C330A6C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87" t="23948" r="25437" b="20000"/>
          <a:stretch/>
        </p:blipFill>
        <p:spPr>
          <a:xfrm>
            <a:off x="2166655" y="1609556"/>
            <a:ext cx="7858690" cy="48040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B1D687-DD06-4C17-815C-815EA10596A9}"/>
              </a:ext>
            </a:extLst>
          </p:cNvPr>
          <p:cNvSpPr txBox="1"/>
          <p:nvPr/>
        </p:nvSpPr>
        <p:spPr>
          <a:xfrm>
            <a:off x="4987086" y="1162102"/>
            <a:ext cx="2660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&lt; </a:t>
            </a:r>
            <a:r>
              <a:rPr lang="ko-KR" altLang="en-US" b="1" dirty="0"/>
              <a:t>구현 코드 </a:t>
            </a:r>
            <a:r>
              <a:rPr lang="en-US" altLang="ko-KR" b="1" dirty="0"/>
              <a:t>&gt;</a:t>
            </a:r>
          </a:p>
          <a:p>
            <a:pPr marL="285750" indent="-285750">
              <a:buFontTx/>
              <a:buChar char="-"/>
            </a:pP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751915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301</Words>
  <Application>Microsoft Office PowerPoint</Application>
  <PresentationFormat>와이드스크린</PresentationFormat>
  <Paragraphs>74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나눔바른고딕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CSH</dc:creator>
  <cp:lastModifiedBy>CSH</cp:lastModifiedBy>
  <cp:revision>63</cp:revision>
  <dcterms:created xsi:type="dcterms:W3CDTF">2018-09-06T07:28:36Z</dcterms:created>
  <dcterms:modified xsi:type="dcterms:W3CDTF">2018-09-07T03:10:41Z</dcterms:modified>
</cp:coreProperties>
</file>

<file path=docProps/thumbnail.jpeg>
</file>